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notesMasterIdLst>
    <p:notesMasterId r:id="rId16"/>
  </p:notesMasterIdLst>
  <p:sldIdLst>
    <p:sldId id="256" r:id="rId2"/>
    <p:sldId id="263" r:id="rId3"/>
    <p:sldId id="264" r:id="rId4"/>
    <p:sldId id="272" r:id="rId5"/>
    <p:sldId id="257" r:id="rId6"/>
    <p:sldId id="265" r:id="rId7"/>
    <p:sldId id="266" r:id="rId8"/>
    <p:sldId id="267" r:id="rId9"/>
    <p:sldId id="268" r:id="rId10"/>
    <p:sldId id="269" r:id="rId11"/>
    <p:sldId id="270" r:id="rId12"/>
    <p:sldId id="273" r:id="rId13"/>
    <p:sldId id="271" r:id="rId14"/>
    <p:sldId id="262" r:id="rId15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94660"/>
  </p:normalViewPr>
  <p:slideViewPr>
    <p:cSldViewPr snapToGrid="0">
      <p:cViewPr>
        <p:scale>
          <a:sx n="50" d="100"/>
          <a:sy n="50" d="100"/>
        </p:scale>
        <p:origin x="153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7B479-6AE3-4228-9333-0AA2932F0E10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19B0-AD26-42E6-8B26-8E14828BD60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2436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es-EC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es-EC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C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Notation</a:t>
            </a:r>
            <a:r>
              <a:rPr lang="es-EC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notación de Objetos de JavaScript) es un formato ligero de intercambio de datos. Leerlo y escribirlo es simple para humanos, mientras que para las máquinas es simple interpretarlo y generarlo.</a:t>
            </a:r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519B0-AD26-42E6-8B26-8E14828BD60F}" type="slidenum">
              <a:rPr lang="es-EC" smtClean="0"/>
              <a:t>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184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5241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9559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0759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6734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803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600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3806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8127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283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5526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5235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65C90-96AD-401B-BEAD-D3A7400FD41B}" type="datetimeFigureOut">
              <a:rPr lang="es-EC" smtClean="0"/>
              <a:t>15/2/2017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A968E-F9CE-4FB9-B60A-3E79D2322F0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1324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https://www.pugetsystems.com/pic_disp.php?id=39507&amp;width=200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http://img.informer.com/icons_mac/png/128/216/216787.png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49535" y="1448268"/>
            <a:ext cx="5904483" cy="2766528"/>
          </a:xfrm>
        </p:spPr>
        <p:txBody>
          <a:bodyPr>
            <a:normAutofit fontScale="90000"/>
          </a:bodyPr>
          <a:lstStyle/>
          <a:p>
            <a:pPr algn="ctr"/>
            <a:r>
              <a:rPr lang="es-ES" sz="8000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ES" sz="8000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dirty="0" smtClean="0">
                <a:solidFill>
                  <a:schemeClr val="bg1"/>
                </a:solidFill>
              </a:rPr>
              <a:t>  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>en </a:t>
            </a:r>
            <a:r>
              <a:rPr lang="es-ES" dirty="0">
                <a:solidFill>
                  <a:schemeClr val="bg1"/>
                </a:solidFill>
              </a:rPr>
              <a:t>Python </a:t>
            </a:r>
            <a:endParaRPr lang="es-EC" sz="8000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27761" y="4214796"/>
            <a:ext cx="4239589" cy="1290654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DIANA BONILLA			</a:t>
            </a:r>
            <a:r>
              <a:rPr lang="es-ES" dirty="0">
                <a:solidFill>
                  <a:schemeClr val="bg1"/>
                </a:solidFill>
              </a:rPr>
              <a:t>VALERIA OCHOA</a:t>
            </a:r>
          </a:p>
          <a:p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     BRYAN PILATUÑA</a:t>
            </a:r>
            <a:r>
              <a:rPr lang="es-EC" dirty="0" smtClean="0">
                <a:solidFill>
                  <a:schemeClr val="bg1"/>
                </a:solidFill>
              </a:rPr>
              <a:t>			</a:t>
            </a:r>
            <a:r>
              <a:rPr lang="es-ES" dirty="0" smtClean="0">
                <a:solidFill>
                  <a:schemeClr val="bg1"/>
                </a:solidFill>
              </a:rPr>
              <a:t>BRYAN ESPAÑA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57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853" y="714374"/>
            <a:ext cx="5984669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9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>
                <a:solidFill>
                  <a:schemeClr val="bg1"/>
                </a:solidFill>
              </a:rPr>
              <a:t>III. Tiempo</a:t>
            </a:r>
            <a:br>
              <a:rPr lang="es-EC" dirty="0" smtClean="0">
                <a:solidFill>
                  <a:schemeClr val="bg1"/>
                </a:solidFill>
              </a:rPr>
            </a:br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C" sz="2400" dirty="0" smtClean="0">
                <a:solidFill>
                  <a:schemeClr val="bg1"/>
                </a:solidFill>
              </a:rPr>
              <a:t>El tiempo fue desarrollado con el afán de que mediante el uso del mismo se llegue a la culminación del juego y resulte un ganador o un perdedor. </a:t>
            </a:r>
            <a:endParaRPr lang="es-EC" sz="240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560" t="20929" r="77898" b="13920"/>
          <a:stretch/>
        </p:blipFill>
        <p:spPr>
          <a:xfrm>
            <a:off x="6594763" y="609600"/>
            <a:ext cx="3338945" cy="43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>
                <a:solidFill>
                  <a:schemeClr val="bg1"/>
                </a:solidFill>
              </a:rPr>
              <a:t>III. Puntaje</a:t>
            </a:r>
            <a:br>
              <a:rPr lang="es-EC" dirty="0" smtClean="0">
                <a:solidFill>
                  <a:schemeClr val="bg1"/>
                </a:solidFill>
              </a:rPr>
            </a:br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C" sz="2400" dirty="0" smtClean="0">
                <a:solidFill>
                  <a:schemeClr val="bg1"/>
                </a:solidFill>
              </a:rPr>
              <a:t>El puntaje cuenta en milisegundos y al terminar el tiempo restante se suma al puntaje, además de que se implementa al final un archivo </a:t>
            </a:r>
            <a:endParaRPr lang="es-EC" sz="240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2441" t="21396" r="61068" b="23413"/>
          <a:stretch/>
        </p:blipFill>
        <p:spPr>
          <a:xfrm>
            <a:off x="5985163" y="955963"/>
            <a:ext cx="5223164" cy="43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2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819150"/>
            <a:ext cx="9199562" cy="1600200"/>
          </a:xfrm>
        </p:spPr>
        <p:txBody>
          <a:bodyPr>
            <a:noAutofit/>
          </a:bodyPr>
          <a:lstStyle/>
          <a:p>
            <a:pPr lvl="0"/>
            <a:r>
              <a:rPr lang="es-EC" sz="7200" b="1" dirty="0">
                <a:solidFill>
                  <a:schemeClr val="bg1"/>
                </a:solidFill>
              </a:rPr>
              <a:t>Problemas Encontrados</a:t>
            </a:r>
            <a:r>
              <a:rPr lang="es-EC" sz="7200" dirty="0"/>
              <a:t/>
            </a:r>
            <a:br>
              <a:rPr lang="es-EC" sz="7200" dirty="0"/>
            </a:br>
            <a:endParaRPr lang="es-EC" sz="72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1200150"/>
            <a:ext cx="4970462" cy="3811588"/>
          </a:xfrm>
        </p:spPr>
        <p:txBody>
          <a:bodyPr>
            <a:noAutofit/>
          </a:bodyPr>
          <a:lstStyle/>
          <a:p>
            <a:r>
              <a:rPr lang="es-EC" sz="2800" b="1" dirty="0">
                <a:solidFill>
                  <a:schemeClr val="bg1"/>
                </a:solidFill>
              </a:rPr>
              <a:t>Versión:</a:t>
            </a:r>
            <a:endParaRPr lang="es-EC" sz="2800" dirty="0">
              <a:solidFill>
                <a:schemeClr val="bg1"/>
              </a:solidFill>
            </a:endParaRPr>
          </a:p>
          <a:p>
            <a:r>
              <a:rPr lang="es-EC" sz="2800" b="1" dirty="0">
                <a:solidFill>
                  <a:schemeClr val="bg1"/>
                </a:solidFill>
              </a:rPr>
              <a:t> </a:t>
            </a:r>
            <a:r>
              <a:rPr lang="es-EC" sz="2800" dirty="0">
                <a:solidFill>
                  <a:schemeClr val="bg1"/>
                </a:solidFill>
              </a:rPr>
              <a:t>E</a:t>
            </a:r>
            <a:r>
              <a:rPr lang="es-EC" sz="2800" dirty="0" smtClean="0">
                <a:solidFill>
                  <a:schemeClr val="bg1"/>
                </a:solidFill>
              </a:rPr>
              <a:t>n </a:t>
            </a:r>
            <a:r>
              <a:rPr lang="es-EC" sz="2800" dirty="0">
                <a:solidFill>
                  <a:schemeClr val="bg1"/>
                </a:solidFill>
              </a:rPr>
              <a:t>la versión 3.5 no es muy recomendable utilizar </a:t>
            </a:r>
            <a:r>
              <a:rPr lang="es-EC" sz="2800" dirty="0" err="1">
                <a:solidFill>
                  <a:schemeClr val="bg1"/>
                </a:solidFill>
              </a:rPr>
              <a:t>pygame</a:t>
            </a:r>
            <a:r>
              <a:rPr lang="es-EC" sz="2800" dirty="0">
                <a:solidFill>
                  <a:schemeClr val="bg1"/>
                </a:solidFill>
              </a:rPr>
              <a:t>, por lo que se optó a bajar a la versión 2.7</a:t>
            </a:r>
          </a:p>
          <a:p>
            <a:r>
              <a:rPr lang="es-EC" sz="2800" dirty="0">
                <a:solidFill>
                  <a:schemeClr val="bg1"/>
                </a:solidFill>
              </a:rPr>
              <a:t> </a:t>
            </a:r>
            <a:r>
              <a:rPr lang="es-EC" sz="2800" b="1" dirty="0" smtClean="0">
                <a:solidFill>
                  <a:schemeClr val="bg1"/>
                </a:solidFill>
              </a:rPr>
              <a:t>Mapa:</a:t>
            </a:r>
            <a:endParaRPr lang="es-EC" sz="2800" dirty="0">
              <a:solidFill>
                <a:schemeClr val="bg1"/>
              </a:solidFill>
            </a:endParaRPr>
          </a:p>
          <a:p>
            <a:pPr lvl="0"/>
            <a:r>
              <a:rPr lang="es-EC" sz="2800" dirty="0">
                <a:solidFill>
                  <a:schemeClr val="bg1"/>
                </a:solidFill>
              </a:rPr>
              <a:t>En el movimiento del mapa por lo que se optó por cambiarle a formato .</a:t>
            </a:r>
            <a:r>
              <a:rPr lang="es-EC" sz="2800" dirty="0" err="1">
                <a:solidFill>
                  <a:schemeClr val="bg1"/>
                </a:solidFill>
              </a:rPr>
              <a:t>json</a:t>
            </a:r>
            <a:endParaRPr lang="es-EC" sz="2800" dirty="0">
              <a:solidFill>
                <a:schemeClr val="bg1"/>
              </a:solidFill>
            </a:endParaRPr>
          </a:p>
          <a:p>
            <a:r>
              <a:rPr lang="es-EC" sz="2800" dirty="0">
                <a:solidFill>
                  <a:schemeClr val="bg1"/>
                </a:solidFill>
              </a:rPr>
              <a:t> </a:t>
            </a:r>
            <a:r>
              <a:rPr lang="es-EC" sz="2800" b="1" dirty="0" smtClean="0">
                <a:solidFill>
                  <a:schemeClr val="bg1"/>
                </a:solidFill>
              </a:rPr>
              <a:t>Clases:</a:t>
            </a:r>
            <a:endParaRPr lang="es-EC" sz="2800" dirty="0">
              <a:solidFill>
                <a:schemeClr val="bg1"/>
              </a:solidFill>
            </a:endParaRPr>
          </a:p>
          <a:p>
            <a:pPr lvl="0"/>
            <a:r>
              <a:rPr lang="es-EC" sz="2800" dirty="0">
                <a:solidFill>
                  <a:schemeClr val="bg1"/>
                </a:solidFill>
              </a:rPr>
              <a:t>Por falta de conocimiento en clases por lo que se requirió consultar.</a:t>
            </a:r>
          </a:p>
          <a:p>
            <a:r>
              <a:rPr lang="es-EC" sz="2800" dirty="0">
                <a:solidFill>
                  <a:schemeClr val="bg1"/>
                </a:solidFill>
              </a:rPr>
              <a:t> </a:t>
            </a:r>
          </a:p>
          <a:p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329503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>
                <a:solidFill>
                  <a:schemeClr val="bg1"/>
                </a:solidFill>
              </a:rPr>
              <a:t>Referencias </a:t>
            </a:r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7364" y="1257589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s-EC" sz="1800" dirty="0">
                <a:solidFill>
                  <a:schemeClr val="bg1"/>
                </a:solidFill>
              </a:rPr>
              <a:t>Es.wikipedia.org. (2017). </a:t>
            </a:r>
            <a:r>
              <a:rPr lang="es-EC" sz="1800" dirty="0" err="1">
                <a:solidFill>
                  <a:schemeClr val="bg1"/>
                </a:solidFill>
              </a:rPr>
              <a:t>Arcade</a:t>
            </a:r>
            <a:r>
              <a:rPr lang="es-EC" sz="1800" dirty="0">
                <a:solidFill>
                  <a:schemeClr val="bg1"/>
                </a:solidFill>
              </a:rPr>
              <a:t>. [online] </a:t>
            </a:r>
            <a:r>
              <a:rPr lang="es-EC" sz="1800" dirty="0" err="1">
                <a:solidFill>
                  <a:schemeClr val="bg1"/>
                </a:solidFill>
              </a:rPr>
              <a:t>Available</a:t>
            </a:r>
            <a:r>
              <a:rPr lang="es-EC" sz="1800" dirty="0">
                <a:solidFill>
                  <a:schemeClr val="bg1"/>
                </a:solidFill>
              </a:rPr>
              <a:t> at: https://es.wikipedia.org/wiki/Arcade [</a:t>
            </a:r>
            <a:r>
              <a:rPr lang="es-EC" sz="1800" dirty="0" err="1">
                <a:solidFill>
                  <a:schemeClr val="bg1"/>
                </a:solidFill>
              </a:rPr>
              <a:t>Accessed</a:t>
            </a:r>
            <a:r>
              <a:rPr lang="es-EC" sz="1800" dirty="0">
                <a:solidFill>
                  <a:schemeClr val="bg1"/>
                </a:solidFill>
              </a:rPr>
              <a:t> 15 Feb. 2017</a:t>
            </a:r>
            <a:r>
              <a:rPr lang="es-EC" sz="1800" dirty="0" smtClean="0">
                <a:solidFill>
                  <a:schemeClr val="bg1"/>
                </a:solidFill>
              </a:rPr>
              <a:t>].</a:t>
            </a:r>
            <a:endParaRPr lang="es-EC" sz="1800" dirty="0">
              <a:solidFill>
                <a:schemeClr val="bg1"/>
              </a:solidFill>
            </a:endParaRPr>
          </a:p>
          <a:p>
            <a:pPr lvl="0"/>
            <a:r>
              <a:rPr lang="es-EC" sz="1800" dirty="0" err="1">
                <a:solidFill>
                  <a:schemeClr val="bg1"/>
                </a:solidFill>
              </a:rPr>
              <a:t>tecnolog�a</a:t>
            </a:r>
            <a:r>
              <a:rPr lang="es-EC" sz="1800" dirty="0">
                <a:solidFill>
                  <a:schemeClr val="bg1"/>
                </a:solidFill>
              </a:rPr>
              <a:t>, D. and </a:t>
            </a:r>
            <a:r>
              <a:rPr lang="es-EC" sz="1800" dirty="0" err="1">
                <a:solidFill>
                  <a:schemeClr val="bg1"/>
                </a:solidFill>
              </a:rPr>
              <a:t>programaci�n</a:t>
            </a:r>
            <a:r>
              <a:rPr lang="es-EC" sz="1800" dirty="0">
                <a:solidFill>
                  <a:schemeClr val="bg1"/>
                </a:solidFill>
              </a:rPr>
              <a:t>, L. (2017). </a:t>
            </a:r>
            <a:r>
              <a:rPr lang="es-EC" sz="1800" dirty="0" err="1">
                <a:solidFill>
                  <a:schemeClr val="bg1"/>
                </a:solidFill>
              </a:rPr>
              <a:t>Definici�n</a:t>
            </a:r>
            <a:r>
              <a:rPr lang="es-EC" sz="1800" dirty="0">
                <a:solidFill>
                  <a:schemeClr val="bg1"/>
                </a:solidFill>
              </a:rPr>
              <a:t> de Python (lenguaje de </a:t>
            </a:r>
            <a:r>
              <a:rPr lang="es-EC" sz="1800" dirty="0" err="1">
                <a:solidFill>
                  <a:schemeClr val="bg1"/>
                </a:solidFill>
              </a:rPr>
              <a:t>programaci�n</a:t>
            </a:r>
            <a:r>
              <a:rPr lang="es-EC" sz="1800" dirty="0">
                <a:solidFill>
                  <a:schemeClr val="bg1"/>
                </a:solidFill>
              </a:rPr>
              <a:t>). [online] Alegsa.com.ar. </a:t>
            </a:r>
            <a:r>
              <a:rPr lang="es-EC" sz="1800" dirty="0" err="1">
                <a:solidFill>
                  <a:schemeClr val="bg1"/>
                </a:solidFill>
              </a:rPr>
              <a:t>Available</a:t>
            </a:r>
            <a:r>
              <a:rPr lang="es-EC" sz="1800" dirty="0">
                <a:solidFill>
                  <a:schemeClr val="bg1"/>
                </a:solidFill>
              </a:rPr>
              <a:t> at: http://www.alegsa.com.ar/Dic/python.php [</a:t>
            </a:r>
            <a:r>
              <a:rPr lang="es-EC" sz="1800" dirty="0" err="1">
                <a:solidFill>
                  <a:schemeClr val="bg1"/>
                </a:solidFill>
              </a:rPr>
              <a:t>Accessed</a:t>
            </a:r>
            <a:r>
              <a:rPr lang="es-EC" sz="1800" dirty="0">
                <a:solidFill>
                  <a:schemeClr val="bg1"/>
                </a:solidFill>
              </a:rPr>
              <a:t> 15 Feb. 2017</a:t>
            </a:r>
            <a:r>
              <a:rPr lang="es-EC" sz="1800" dirty="0" smtClean="0">
                <a:solidFill>
                  <a:schemeClr val="bg1"/>
                </a:solidFill>
              </a:rPr>
              <a:t>].</a:t>
            </a:r>
            <a:endParaRPr lang="es-EC" sz="1800" dirty="0">
              <a:solidFill>
                <a:schemeClr val="bg1"/>
              </a:solidFill>
            </a:endParaRPr>
          </a:p>
          <a:p>
            <a:pPr lvl="0"/>
            <a:r>
              <a:rPr lang="es-EC" sz="1800" dirty="0">
                <a:solidFill>
                  <a:schemeClr val="bg1"/>
                </a:solidFill>
              </a:rPr>
              <a:t> Es.wikipedia.org. (2017). </a:t>
            </a:r>
            <a:r>
              <a:rPr lang="es-EC" sz="1800" dirty="0" err="1">
                <a:solidFill>
                  <a:schemeClr val="bg1"/>
                </a:solidFill>
              </a:rPr>
              <a:t>Pygame</a:t>
            </a:r>
            <a:r>
              <a:rPr lang="es-EC" sz="1800" dirty="0">
                <a:solidFill>
                  <a:schemeClr val="bg1"/>
                </a:solidFill>
              </a:rPr>
              <a:t>. [online] </a:t>
            </a:r>
            <a:r>
              <a:rPr lang="es-EC" sz="1800" dirty="0" err="1">
                <a:solidFill>
                  <a:schemeClr val="bg1"/>
                </a:solidFill>
              </a:rPr>
              <a:t>Available</a:t>
            </a:r>
            <a:r>
              <a:rPr lang="es-EC" sz="1800" dirty="0">
                <a:solidFill>
                  <a:schemeClr val="bg1"/>
                </a:solidFill>
              </a:rPr>
              <a:t> at: https://es.wikipedia.org/wiki/Pygame [</a:t>
            </a:r>
            <a:r>
              <a:rPr lang="es-EC" sz="1800" dirty="0" err="1">
                <a:solidFill>
                  <a:schemeClr val="bg1"/>
                </a:solidFill>
              </a:rPr>
              <a:t>Accessed</a:t>
            </a:r>
            <a:r>
              <a:rPr lang="es-EC" sz="1800" dirty="0">
                <a:solidFill>
                  <a:schemeClr val="bg1"/>
                </a:solidFill>
              </a:rPr>
              <a:t> 15 Feb. 2017</a:t>
            </a:r>
            <a:r>
              <a:rPr lang="es-EC" sz="1800" dirty="0" smtClean="0">
                <a:solidFill>
                  <a:schemeClr val="bg1"/>
                </a:solidFill>
              </a:rPr>
              <a:t>].</a:t>
            </a:r>
            <a:endParaRPr lang="es-EC" sz="1800" dirty="0">
              <a:solidFill>
                <a:schemeClr val="bg1"/>
              </a:solidFill>
            </a:endParaRPr>
          </a:p>
          <a:p>
            <a:pPr lvl="0"/>
            <a:r>
              <a:rPr lang="es-EC" sz="1800" dirty="0">
                <a:solidFill>
                  <a:schemeClr val="bg1"/>
                </a:solidFill>
              </a:rPr>
              <a:t>Guia-tkinter.readthedocs.io. (2017). Interfaz gráfica con </a:t>
            </a:r>
            <a:r>
              <a:rPr lang="es-EC" sz="1800" dirty="0" err="1">
                <a:solidFill>
                  <a:schemeClr val="bg1"/>
                </a:solidFill>
              </a:rPr>
              <a:t>Tkinter</a:t>
            </a:r>
            <a:r>
              <a:rPr lang="es-EC" sz="1800" dirty="0">
                <a:solidFill>
                  <a:schemeClr val="bg1"/>
                </a:solidFill>
              </a:rPr>
              <a:t> — documentación de </a:t>
            </a:r>
            <a:r>
              <a:rPr lang="es-EC" sz="1800" dirty="0" err="1">
                <a:solidFill>
                  <a:schemeClr val="bg1"/>
                </a:solidFill>
              </a:rPr>
              <a:t>Guia</a:t>
            </a:r>
            <a:r>
              <a:rPr lang="es-EC" sz="1800" dirty="0">
                <a:solidFill>
                  <a:schemeClr val="bg1"/>
                </a:solidFill>
              </a:rPr>
              <a:t> </a:t>
            </a:r>
            <a:r>
              <a:rPr lang="es-EC" sz="1800" dirty="0" err="1" smtClean="0">
                <a:solidFill>
                  <a:schemeClr val="bg1"/>
                </a:solidFill>
              </a:rPr>
              <a:t>Tkintr</a:t>
            </a:r>
            <a:r>
              <a:rPr lang="es-EC" sz="1800" dirty="0" smtClean="0">
                <a:solidFill>
                  <a:schemeClr val="bg1"/>
                </a:solidFill>
              </a:rPr>
              <a:t> </a:t>
            </a:r>
            <a:r>
              <a:rPr lang="es-EC" sz="1800" dirty="0">
                <a:solidFill>
                  <a:schemeClr val="bg1"/>
                </a:solidFill>
              </a:rPr>
              <a:t>- 0.1.1. [online] </a:t>
            </a:r>
            <a:r>
              <a:rPr lang="es-EC" sz="1800" dirty="0" err="1">
                <a:solidFill>
                  <a:schemeClr val="bg1"/>
                </a:solidFill>
              </a:rPr>
              <a:t>Available</a:t>
            </a:r>
            <a:r>
              <a:rPr lang="es-EC" sz="1800" dirty="0">
                <a:solidFill>
                  <a:schemeClr val="bg1"/>
                </a:solidFill>
              </a:rPr>
              <a:t> at: http://guia-tkinter.readthedocs.io/es/develop/ [</a:t>
            </a:r>
            <a:r>
              <a:rPr lang="es-EC" sz="1800" dirty="0" err="1">
                <a:solidFill>
                  <a:schemeClr val="bg1"/>
                </a:solidFill>
              </a:rPr>
              <a:t>Accessed</a:t>
            </a:r>
            <a:r>
              <a:rPr lang="es-EC" sz="1800" dirty="0">
                <a:solidFill>
                  <a:schemeClr val="bg1"/>
                </a:solidFill>
              </a:rPr>
              <a:t> 15 Feb. 2017</a:t>
            </a:r>
            <a:r>
              <a:rPr lang="es-EC" sz="1800" dirty="0" smtClean="0">
                <a:solidFill>
                  <a:schemeClr val="bg1"/>
                </a:solidFill>
              </a:rPr>
              <a:t>].</a:t>
            </a:r>
            <a:endParaRPr lang="es-EC" sz="1800" dirty="0">
              <a:solidFill>
                <a:schemeClr val="bg1"/>
              </a:solidFill>
            </a:endParaRPr>
          </a:p>
          <a:p>
            <a:pPr lvl="0"/>
            <a:r>
              <a:rPr lang="es-EC" sz="1800" dirty="0">
                <a:solidFill>
                  <a:schemeClr val="bg1"/>
                </a:solidFill>
              </a:rPr>
              <a:t>Es.wikipedia.org. (2017). </a:t>
            </a:r>
            <a:r>
              <a:rPr lang="es-EC" sz="1800" dirty="0" err="1">
                <a:solidFill>
                  <a:schemeClr val="bg1"/>
                </a:solidFill>
              </a:rPr>
              <a:t>Tkinter</a:t>
            </a:r>
            <a:r>
              <a:rPr lang="es-EC" sz="1800" dirty="0">
                <a:solidFill>
                  <a:schemeClr val="bg1"/>
                </a:solidFill>
              </a:rPr>
              <a:t>. [online] </a:t>
            </a:r>
            <a:r>
              <a:rPr lang="es-EC" sz="1800" dirty="0" err="1">
                <a:solidFill>
                  <a:schemeClr val="bg1"/>
                </a:solidFill>
              </a:rPr>
              <a:t>Available</a:t>
            </a:r>
            <a:r>
              <a:rPr lang="es-EC" sz="1800" dirty="0">
                <a:solidFill>
                  <a:schemeClr val="bg1"/>
                </a:solidFill>
              </a:rPr>
              <a:t> at: https://es.wikipedia.org/wiki/Tkinter [</a:t>
            </a:r>
            <a:r>
              <a:rPr lang="es-EC" sz="1800" dirty="0" err="1">
                <a:solidFill>
                  <a:schemeClr val="bg1"/>
                </a:solidFill>
              </a:rPr>
              <a:t>Accessed</a:t>
            </a:r>
            <a:r>
              <a:rPr lang="es-EC" sz="1800" dirty="0">
                <a:solidFill>
                  <a:schemeClr val="bg1"/>
                </a:solidFill>
              </a:rPr>
              <a:t> 15 Feb. 2017</a:t>
            </a:r>
            <a:r>
              <a:rPr lang="es-EC" sz="1800" dirty="0" smtClean="0">
                <a:solidFill>
                  <a:schemeClr val="bg1"/>
                </a:solidFill>
              </a:rPr>
              <a:t>].</a:t>
            </a:r>
            <a:endParaRPr lang="es-EC" sz="1800" dirty="0">
              <a:solidFill>
                <a:schemeClr val="bg1"/>
              </a:solidFill>
            </a:endParaRPr>
          </a:p>
          <a:p>
            <a:pPr lvl="0"/>
            <a:r>
              <a:rPr lang="es-EC" sz="1800" dirty="0">
                <a:solidFill>
                  <a:schemeClr val="bg1"/>
                </a:solidFill>
              </a:rPr>
              <a:t>Es.wikipedia.org. (2017). </a:t>
            </a:r>
            <a:r>
              <a:rPr lang="es-EC" sz="1800" dirty="0" err="1">
                <a:solidFill>
                  <a:schemeClr val="bg1"/>
                </a:solidFill>
              </a:rPr>
              <a:t>Sprite</a:t>
            </a:r>
            <a:r>
              <a:rPr lang="es-EC" sz="1800" dirty="0">
                <a:solidFill>
                  <a:schemeClr val="bg1"/>
                </a:solidFill>
              </a:rPr>
              <a:t> (videojuegos). [online] </a:t>
            </a:r>
            <a:r>
              <a:rPr lang="es-EC" sz="1800" dirty="0" err="1">
                <a:solidFill>
                  <a:schemeClr val="bg1"/>
                </a:solidFill>
              </a:rPr>
              <a:t>Available</a:t>
            </a:r>
            <a:r>
              <a:rPr lang="es-EC" sz="1800" dirty="0">
                <a:solidFill>
                  <a:schemeClr val="bg1"/>
                </a:solidFill>
              </a:rPr>
              <a:t> at: https://es.wikipedia.org/wiki/Sprite_(videojuegos) [</a:t>
            </a:r>
            <a:r>
              <a:rPr lang="es-EC" sz="1800" dirty="0" err="1">
                <a:solidFill>
                  <a:schemeClr val="bg1"/>
                </a:solidFill>
              </a:rPr>
              <a:t>Accessed</a:t>
            </a:r>
            <a:r>
              <a:rPr lang="es-EC" sz="1800" dirty="0">
                <a:solidFill>
                  <a:schemeClr val="bg1"/>
                </a:solidFill>
              </a:rPr>
              <a:t> 15 Feb. 2017</a:t>
            </a:r>
            <a:r>
              <a:rPr lang="es-EC" sz="1800" dirty="0" smtClean="0">
                <a:solidFill>
                  <a:schemeClr val="bg1"/>
                </a:solidFill>
              </a:rPr>
              <a:t>].</a:t>
            </a:r>
            <a:endParaRPr lang="es-EC" sz="1800" dirty="0">
              <a:solidFill>
                <a:schemeClr val="bg1"/>
              </a:solidFill>
            </a:endParaRPr>
          </a:p>
          <a:p>
            <a:pPr lvl="0"/>
            <a:r>
              <a:rPr lang="es-EC" sz="1800" dirty="0">
                <a:solidFill>
                  <a:schemeClr val="bg1"/>
                </a:solidFill>
              </a:rPr>
              <a:t> Razonartificial.com. (2017). </a:t>
            </a:r>
            <a:r>
              <a:rPr lang="es-EC" sz="1800" dirty="0" err="1">
                <a:solidFill>
                  <a:schemeClr val="bg1"/>
                </a:solidFill>
              </a:rPr>
              <a:t>Pygame</a:t>
            </a:r>
            <a:r>
              <a:rPr lang="es-EC" sz="1800" dirty="0">
                <a:solidFill>
                  <a:schemeClr val="bg1"/>
                </a:solidFill>
              </a:rPr>
              <a:t> VII: Colisiones | Razón Artificial. [online] </a:t>
            </a:r>
            <a:r>
              <a:rPr lang="es-EC" sz="1800" dirty="0" err="1">
                <a:solidFill>
                  <a:schemeClr val="bg1"/>
                </a:solidFill>
              </a:rPr>
              <a:t>Available</a:t>
            </a:r>
            <a:r>
              <a:rPr lang="es-EC" sz="1800" dirty="0">
                <a:solidFill>
                  <a:schemeClr val="bg1"/>
                </a:solidFill>
              </a:rPr>
              <a:t> at: http://razonartificial.com/2010/02/pygame-7-colisiones/ [</a:t>
            </a:r>
            <a:r>
              <a:rPr lang="es-EC" sz="1800" dirty="0" err="1">
                <a:solidFill>
                  <a:schemeClr val="bg1"/>
                </a:solidFill>
              </a:rPr>
              <a:t>Accessed</a:t>
            </a:r>
            <a:r>
              <a:rPr lang="es-EC" sz="1800" dirty="0">
                <a:solidFill>
                  <a:schemeClr val="bg1"/>
                </a:solidFill>
              </a:rPr>
              <a:t> 15 Feb. 2017</a:t>
            </a:r>
            <a:r>
              <a:rPr lang="es-EC" sz="1800" dirty="0" smtClean="0">
                <a:solidFill>
                  <a:schemeClr val="bg1"/>
                </a:solidFill>
              </a:rPr>
              <a:t>].</a:t>
            </a:r>
            <a:endParaRPr lang="es-EC" sz="1800" dirty="0">
              <a:solidFill>
                <a:schemeClr val="bg1"/>
              </a:solidFill>
            </a:endParaRPr>
          </a:p>
          <a:p>
            <a:pPr lvl="0"/>
            <a:r>
              <a:rPr lang="es-EC" sz="1800" dirty="0">
                <a:solidFill>
                  <a:schemeClr val="bg1"/>
                </a:solidFill>
              </a:rPr>
              <a:t>Es.wikipedia.org. (2017). Tile. [online] </a:t>
            </a:r>
            <a:r>
              <a:rPr lang="es-EC" sz="1800" dirty="0" err="1">
                <a:solidFill>
                  <a:schemeClr val="bg1"/>
                </a:solidFill>
              </a:rPr>
              <a:t>Available</a:t>
            </a:r>
            <a:r>
              <a:rPr lang="es-EC" sz="1800" dirty="0">
                <a:solidFill>
                  <a:schemeClr val="bg1"/>
                </a:solidFill>
              </a:rPr>
              <a:t> at: https://es.wikipedia.org/wiki/Tile [</a:t>
            </a:r>
            <a:r>
              <a:rPr lang="es-EC" sz="1800" dirty="0" err="1">
                <a:solidFill>
                  <a:schemeClr val="bg1"/>
                </a:solidFill>
              </a:rPr>
              <a:t>Accessed</a:t>
            </a:r>
            <a:r>
              <a:rPr lang="es-EC" sz="1800" dirty="0">
                <a:solidFill>
                  <a:schemeClr val="bg1"/>
                </a:solidFill>
              </a:rPr>
              <a:t> 15 Feb. 2017</a:t>
            </a:r>
            <a:r>
              <a:rPr lang="es-EC" sz="1800" dirty="0" smtClean="0">
                <a:solidFill>
                  <a:schemeClr val="bg1"/>
                </a:solidFill>
              </a:rPr>
              <a:t>].</a:t>
            </a:r>
            <a:endParaRPr lang="es-EC" sz="1800" dirty="0">
              <a:solidFill>
                <a:schemeClr val="bg1"/>
              </a:solidFill>
            </a:endParaRPr>
          </a:p>
          <a:p>
            <a:pPr lvl="0"/>
            <a:r>
              <a:rPr lang="es-EC" sz="1800" dirty="0" err="1">
                <a:solidFill>
                  <a:schemeClr val="bg1"/>
                </a:solidFill>
              </a:rPr>
              <a:t>Anon</a:t>
            </a:r>
            <a:r>
              <a:rPr lang="es-EC" sz="1800" dirty="0">
                <a:solidFill>
                  <a:schemeClr val="bg1"/>
                </a:solidFill>
              </a:rPr>
              <a:t>, (2017). [online] </a:t>
            </a:r>
            <a:r>
              <a:rPr lang="es-EC" sz="1800" dirty="0" err="1">
                <a:solidFill>
                  <a:schemeClr val="bg1"/>
                </a:solidFill>
              </a:rPr>
              <a:t>Available</a:t>
            </a:r>
            <a:r>
              <a:rPr lang="es-EC" sz="1800" dirty="0">
                <a:solidFill>
                  <a:schemeClr val="bg1"/>
                </a:solidFill>
              </a:rPr>
              <a:t> at: https://argentinaenpython.com/quiero-aprender-python/aprenda-a-pensar-como-un-programador-con-python.pdf [</a:t>
            </a:r>
            <a:r>
              <a:rPr lang="es-EC" sz="1800" dirty="0" err="1">
                <a:solidFill>
                  <a:schemeClr val="bg1"/>
                </a:solidFill>
              </a:rPr>
              <a:t>Accessed</a:t>
            </a:r>
            <a:r>
              <a:rPr lang="es-EC" sz="1800" dirty="0">
                <a:solidFill>
                  <a:schemeClr val="bg1"/>
                </a:solidFill>
              </a:rPr>
              <a:t> 15 Feb. 2017].</a:t>
            </a:r>
          </a:p>
        </p:txBody>
      </p:sp>
    </p:spTree>
    <p:extLst>
      <p:ext uri="{BB962C8B-B14F-4D97-AF65-F5344CB8AC3E}">
        <p14:creationId xmlns:p14="http://schemas.microsoft.com/office/powerpoint/2010/main" val="54397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para gracias mario bro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38" l="0" r="100000">
                        <a14:foregroundMark x1="50000" y1="10326" x2="50333" y2="10326"/>
                        <a14:foregroundMark x1="13667" y1="67210" x2="12667" y2="71558"/>
                        <a14:foregroundMark x1="3667" y1="67935" x2="7333" y2="62500"/>
                        <a14:foregroundMark x1="62333" y1="10870" x2="54667" y2="7428"/>
                        <a14:foregroundMark x1="52333" y1="14312" x2="44333" y2="9058"/>
                        <a14:foregroundMark x1="54667" y1="6522" x2="45333" y2="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97" y="313827"/>
            <a:ext cx="3556615" cy="654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2729346" y="2539472"/>
            <a:ext cx="65116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3000" dirty="0" smtClean="0">
                <a:solidFill>
                  <a:schemeClr val="bg1"/>
                </a:solidFill>
              </a:rPr>
              <a:t>GRACIAS</a:t>
            </a:r>
            <a:endParaRPr lang="es-EC" sz="1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139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CRONOGRAMA DE ACTIVIDADES</a:t>
            </a:r>
            <a:endParaRPr lang="es-EC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21" y="2034541"/>
            <a:ext cx="11022558" cy="38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2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Organización</a:t>
            </a:r>
            <a:endParaRPr lang="es-EC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825424"/>
              </p:ext>
            </p:extLst>
          </p:nvPr>
        </p:nvGraphicFramePr>
        <p:xfrm>
          <a:off x="223976" y="1651626"/>
          <a:ext cx="11320531" cy="45279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4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3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4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5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0768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Nombres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71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Actividades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Diana Bonilla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Bryan España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Valeria Ochoa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Bryan Pilatuña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Informe de la propuesta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</a:t>
                      </a: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la propuesta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Animación </a:t>
                      </a: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objetos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Detección </a:t>
                      </a: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colisiones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Sonido de eventos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Sonido de fondo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Puntaje de 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eventos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Puntaje total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1537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Registro de puntaje en un archivo plano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1537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Pantalla de </a:t>
                      </a:r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menú(empezar</a:t>
                      </a: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puntajes)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Creación ejecutable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0768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Informe final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1307">
                <a:tc>
                  <a:txBody>
                    <a:bodyPr/>
                    <a:lstStyle/>
                    <a:p>
                      <a:pPr algn="l" fontAlgn="ctr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</a:t>
                      </a:r>
                      <a:r>
                        <a:rPr lang="es-EC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73" marR="9173" marT="9173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25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C" altLang="es-EC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Programas </a:t>
            </a:r>
            <a:r>
              <a:rPr lang="es-EC" altLang="es-EC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utilizados</a:t>
            </a:r>
            <a:r>
              <a:rPr lang="es-EC" altLang="es-EC" sz="3600" dirty="0">
                <a:latin typeface="Arial" panose="020B0604020202020204" pitchFamily="34" charset="0"/>
              </a:rPr>
              <a:t/>
            </a:r>
            <a:br>
              <a:rPr lang="es-EC" altLang="es-EC" sz="3600" dirty="0">
                <a:latin typeface="Arial" panose="020B0604020202020204" pitchFamily="34" charset="0"/>
              </a:rPr>
            </a:br>
            <a:endParaRPr lang="es-EC" dirty="0"/>
          </a:p>
        </p:txBody>
      </p:sp>
      <p:pic>
        <p:nvPicPr>
          <p:cNvPr id="2060" name="Picture 12" descr="Resultado de imagen para python 2.7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2147888"/>
            <a:ext cx="1337828" cy="13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Resultado de imagen para tile map editor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953" y="4829176"/>
            <a:ext cx="1590603" cy="159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Imagen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7" y="3942918"/>
            <a:ext cx="3923013" cy="71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679" y="2147888"/>
            <a:ext cx="2848452" cy="105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131" y="3661353"/>
            <a:ext cx="1463963" cy="139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altLang="es-EC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57200" y="2429453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C" altLang="es-EC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es-EC" altLang="es-EC" sz="32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s-EC" altLang="es-EC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C" altLang="es-EC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Tile </a:t>
            </a:r>
            <a:r>
              <a:rPr lang="es-EC" altLang="es-EC" sz="3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Map</a:t>
            </a:r>
            <a:r>
              <a:rPr lang="es-EC" altLang="es-EC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Editor</a:t>
            </a:r>
            <a:r>
              <a:rPr lang="es-EC" altLang="es-EC" sz="32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s-EC" altLang="es-EC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C" altLang="es-EC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Convertidor de </a:t>
            </a:r>
            <a:r>
              <a:rPr lang="es-EC" altLang="es-EC" sz="32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sonidos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C" altLang="es-EC" sz="32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Py2exe</a:t>
            </a:r>
            <a:endParaRPr lang="es-EC" altLang="es-EC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C" altLang="es-EC" sz="32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NSIS</a:t>
            </a:r>
            <a:endParaRPr lang="es-EC" altLang="es-EC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C" altLang="es-EC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327855" y="732448"/>
            <a:ext cx="4956101" cy="509954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s-EC" dirty="0" smtClean="0">
                <a:solidFill>
                  <a:schemeClr val="bg1"/>
                </a:solidFill>
              </a:rPr>
              <a:t>Interfaz y Movimiento</a:t>
            </a:r>
            <a:r>
              <a:rPr lang="es-EC" dirty="0">
                <a:solidFill>
                  <a:schemeClr val="bg1"/>
                </a:solidFill>
              </a:rPr>
              <a:t/>
            </a:r>
            <a:br>
              <a:rPr lang="es-EC" dirty="0">
                <a:solidFill>
                  <a:schemeClr val="bg1"/>
                </a:solidFill>
              </a:rPr>
            </a:br>
            <a:r>
              <a:rPr lang="es-EC" dirty="0" smtClean="0">
                <a:solidFill>
                  <a:schemeClr val="bg1"/>
                </a:solidFill>
              </a:rPr>
              <a:t>a</a:t>
            </a:r>
            <a:r>
              <a:rPr lang="es-EC" dirty="0">
                <a:solidFill>
                  <a:schemeClr val="bg1"/>
                </a:solidFill>
              </a:rPr>
              <a:t>)</a:t>
            </a:r>
            <a:r>
              <a:rPr lang="es-EC" dirty="0" smtClean="0">
                <a:solidFill>
                  <a:schemeClr val="bg1"/>
                </a:solidFill>
              </a:rPr>
              <a:t> Animación de objetos </a:t>
            </a:r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type="body" sz="half" idx="2"/>
          </p:nvPr>
        </p:nvSpPr>
        <p:spPr>
          <a:xfrm>
            <a:off x="685043" y="1761149"/>
            <a:ext cx="3932237" cy="381158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EC" sz="2800" dirty="0" smtClean="0">
                <a:solidFill>
                  <a:schemeClr val="bg1"/>
                </a:solidFill>
              </a:rPr>
              <a:t>Es la t</a:t>
            </a:r>
            <a:r>
              <a:rPr lang="es-EC" sz="2800" cap="none" dirty="0" smtClean="0">
                <a:solidFill>
                  <a:schemeClr val="bg1"/>
                </a:solidFill>
              </a:rPr>
              <a:t>écnica de movimiento que se aplica sobre un elemento o individuo. En este caso es el movimiento aplicado a nuestro personaje principal el cual es Mario y a su enemigo.  Para lograr que este se moviera realizamos una función teclado esto mediante una sentencia condicional la cual posee eventos  en la que hacemos uso de las teclas de desplazamiento. </a:t>
            </a:r>
            <a:endParaRPr lang="es-EC" sz="2800" cap="none" dirty="0">
              <a:solidFill>
                <a:schemeClr val="bg1"/>
              </a:solidFill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2"/>
          <a:srcRect l="-533" t="-2451" r="533" b="18074"/>
          <a:stretch/>
        </p:blipFill>
        <p:spPr>
          <a:xfrm>
            <a:off x="8382535" y="27883"/>
            <a:ext cx="3104387" cy="2278965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400" b="87400" l="16600" r="86100">
                        <a14:foregroundMark x1="40200" y1="35100" x2="41700" y2="4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7427" y="1761149"/>
            <a:ext cx="3866639" cy="38666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68"/>
          <a:stretch/>
        </p:blipFill>
        <p:spPr>
          <a:xfrm>
            <a:off x="4888615" y="2432333"/>
            <a:ext cx="6873893" cy="10866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09" y="4040114"/>
            <a:ext cx="6318413" cy="219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89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C" sz="2400" dirty="0" smtClean="0">
                <a:solidFill>
                  <a:schemeClr val="bg1"/>
                </a:solidFill>
              </a:rPr>
              <a:t>Es lo que está detrás o alrededor de la figura. Es la imagen que se muestra en  el último plano. </a:t>
            </a:r>
          </a:p>
          <a:p>
            <a:r>
              <a:rPr lang="es-EC" sz="2400" dirty="0" smtClean="0">
                <a:solidFill>
                  <a:schemeClr val="bg1"/>
                </a:solidFill>
              </a:rPr>
              <a:t>Para efectos de la misma, utilizamos el </a:t>
            </a:r>
            <a:r>
              <a:rPr lang="es-EC" sz="2400" dirty="0">
                <a:solidFill>
                  <a:schemeClr val="bg1"/>
                </a:solidFill>
              </a:rPr>
              <a:t>programa Tile </a:t>
            </a:r>
            <a:r>
              <a:rPr lang="es-EC" sz="2400" dirty="0" err="1">
                <a:solidFill>
                  <a:schemeClr val="bg1"/>
                </a:solidFill>
              </a:rPr>
              <a:t>Map</a:t>
            </a:r>
            <a:r>
              <a:rPr lang="es-EC" sz="2400" dirty="0">
                <a:solidFill>
                  <a:schemeClr val="bg1"/>
                </a:solidFill>
              </a:rPr>
              <a:t> editor  </a:t>
            </a:r>
            <a:r>
              <a:rPr lang="es-EC" sz="2400" dirty="0" smtClean="0">
                <a:solidFill>
                  <a:schemeClr val="bg1"/>
                </a:solidFill>
              </a:rPr>
              <a:t>el cual  nos ayudo a implementar el fondo a base de tiles  y grabar nuestro mapa en .</a:t>
            </a:r>
            <a:r>
              <a:rPr lang="es-EC" sz="2400" dirty="0" err="1" smtClean="0">
                <a:solidFill>
                  <a:schemeClr val="bg1"/>
                </a:solidFill>
              </a:rPr>
              <a:t>json</a:t>
            </a:r>
            <a:endParaRPr lang="es-EC" sz="2400" dirty="0">
              <a:solidFill>
                <a:schemeClr val="bg1"/>
              </a:solidFill>
            </a:endParaRPr>
          </a:p>
        </p:txBody>
      </p:sp>
      <p:sp>
        <p:nvSpPr>
          <p:cNvPr id="5" name="Título 2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s-EC" dirty="0" smtClean="0">
                <a:solidFill>
                  <a:schemeClr val="bg1"/>
                </a:solidFill>
              </a:rPr>
              <a:t>Interfaz y Movimiento</a:t>
            </a:r>
            <a:r>
              <a:rPr lang="es-EC" dirty="0">
                <a:solidFill>
                  <a:schemeClr val="bg1"/>
                </a:solidFill>
              </a:rPr>
              <a:t/>
            </a:r>
            <a:br>
              <a:rPr lang="es-EC" dirty="0">
                <a:solidFill>
                  <a:schemeClr val="bg1"/>
                </a:solidFill>
              </a:rPr>
            </a:br>
            <a:r>
              <a:rPr lang="es-EC" dirty="0">
                <a:solidFill>
                  <a:schemeClr val="bg1"/>
                </a:solidFill>
              </a:rPr>
              <a:t>b</a:t>
            </a:r>
            <a:r>
              <a:rPr lang="es-EC" dirty="0" smtClean="0">
                <a:solidFill>
                  <a:schemeClr val="bg1"/>
                </a:solidFill>
              </a:rPr>
              <a:t>) Fondo</a:t>
            </a:r>
            <a:endParaRPr lang="es-EC" dirty="0">
              <a:solidFill>
                <a:schemeClr val="bg1"/>
              </a:solidFill>
            </a:endParaRPr>
          </a:p>
        </p:txBody>
      </p:sp>
      <p:pic>
        <p:nvPicPr>
          <p:cNvPr id="2050" name="Imagen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926" y="1783081"/>
            <a:ext cx="7022074" cy="263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49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1298" y="1388659"/>
            <a:ext cx="3932237" cy="3811588"/>
          </a:xfrm>
        </p:spPr>
        <p:txBody>
          <a:bodyPr>
            <a:normAutofit/>
          </a:bodyPr>
          <a:lstStyle/>
          <a:p>
            <a:r>
              <a:rPr lang="es-EC" sz="2000" dirty="0" smtClean="0">
                <a:solidFill>
                  <a:schemeClr val="bg1"/>
                </a:solidFill>
              </a:rPr>
              <a:t>Se considera como detección de </a:t>
            </a:r>
            <a:r>
              <a:rPr lang="es-EC" sz="2000" dirty="0">
                <a:solidFill>
                  <a:schemeClr val="bg1"/>
                </a:solidFill>
              </a:rPr>
              <a:t>c</a:t>
            </a:r>
            <a:r>
              <a:rPr lang="es-EC" sz="2000" dirty="0" smtClean="0">
                <a:solidFill>
                  <a:schemeClr val="bg1"/>
                </a:solidFill>
              </a:rPr>
              <a:t>olisiones al método utilizado por los videojuegos para detectar si dos objetos (</a:t>
            </a:r>
            <a:r>
              <a:rPr lang="es-EC" sz="2000" dirty="0" err="1" smtClean="0">
                <a:solidFill>
                  <a:schemeClr val="bg1"/>
                </a:solidFill>
              </a:rPr>
              <a:t>Sprites</a:t>
            </a:r>
            <a:r>
              <a:rPr lang="es-EC" sz="2000" dirty="0" smtClean="0">
                <a:solidFill>
                  <a:schemeClr val="bg1"/>
                </a:solidFill>
              </a:rPr>
              <a:t>) han chocan. La detección puede ser por área o píxel a píxel: Por Área: los objetos ocupan un área, rectangular o circular, cuando dos de éstas áreas se superponen hay una colisión. Y por pixel a pixel detecta cuando un pixel de un </a:t>
            </a:r>
            <a:r>
              <a:rPr lang="es-EC" sz="2000" dirty="0" err="1" smtClean="0">
                <a:solidFill>
                  <a:schemeClr val="bg1"/>
                </a:solidFill>
              </a:rPr>
              <a:t>sprite</a:t>
            </a:r>
            <a:r>
              <a:rPr lang="es-EC" sz="2000" dirty="0" smtClean="0">
                <a:solidFill>
                  <a:schemeClr val="bg1"/>
                </a:solidFill>
              </a:rPr>
              <a:t> esta en contacto con el otro.</a:t>
            </a:r>
            <a:endParaRPr lang="es-EC" sz="2000" dirty="0">
              <a:solidFill>
                <a:schemeClr val="bg1"/>
              </a:solidFill>
            </a:endParaRPr>
          </a:p>
        </p:txBody>
      </p:sp>
      <p:sp>
        <p:nvSpPr>
          <p:cNvPr id="7" name="Título 20"/>
          <p:cNvSpPr>
            <a:spLocks noGrp="1"/>
          </p:cNvSpPr>
          <p:nvPr>
            <p:ph type="title"/>
          </p:nvPr>
        </p:nvSpPr>
        <p:spPr>
          <a:xfrm>
            <a:off x="327855" y="732448"/>
            <a:ext cx="4956101" cy="509954"/>
          </a:xfrm>
        </p:spPr>
        <p:txBody>
          <a:bodyPr>
            <a:normAutofit fontScale="9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s-EC" dirty="0" smtClean="0">
                <a:solidFill>
                  <a:schemeClr val="bg1"/>
                </a:solidFill>
              </a:rPr>
              <a:t>Interfaz y Movimiento</a:t>
            </a:r>
            <a:r>
              <a:rPr lang="es-EC" dirty="0">
                <a:solidFill>
                  <a:schemeClr val="bg1"/>
                </a:solidFill>
              </a:rPr>
              <a:t/>
            </a:r>
            <a:br>
              <a:rPr lang="es-EC" dirty="0">
                <a:solidFill>
                  <a:schemeClr val="bg1"/>
                </a:solidFill>
              </a:rPr>
            </a:br>
            <a:r>
              <a:rPr lang="es-EC" dirty="0">
                <a:solidFill>
                  <a:schemeClr val="bg1"/>
                </a:solidFill>
              </a:rPr>
              <a:t>c</a:t>
            </a:r>
            <a:r>
              <a:rPr lang="es-EC" dirty="0" smtClean="0">
                <a:solidFill>
                  <a:schemeClr val="bg1"/>
                </a:solidFill>
              </a:rPr>
              <a:t>) Detección de colisiones </a:t>
            </a:r>
            <a:endParaRPr lang="es-EC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62741" y="973869"/>
            <a:ext cx="2713420" cy="232058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161" y="2134161"/>
            <a:ext cx="2807970" cy="2320584"/>
          </a:xfrm>
          <a:prstGeom prst="rect">
            <a:avLst/>
          </a:prstGeom>
        </p:spPr>
      </p:pic>
      <p:pic>
        <p:nvPicPr>
          <p:cNvPr id="3074" name="Picture 2" descr="Resultado de imagen para gif de mario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30" y="2134161"/>
            <a:ext cx="4286250" cy="432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8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625" y="218364"/>
            <a:ext cx="4343400" cy="1265830"/>
          </a:xfrm>
        </p:spPr>
        <p:txBody>
          <a:bodyPr/>
          <a:lstStyle/>
          <a:p>
            <a:r>
              <a:rPr lang="es-EC" dirty="0" smtClean="0">
                <a:solidFill>
                  <a:schemeClr val="bg1"/>
                </a:solidFill>
              </a:rPr>
              <a:t>II. Prueba de sonidos</a:t>
            </a:r>
            <a:br>
              <a:rPr lang="es-EC" dirty="0" smtClean="0">
                <a:solidFill>
                  <a:schemeClr val="bg1"/>
                </a:solidFill>
              </a:rPr>
            </a:br>
            <a:r>
              <a:rPr lang="es-EC" dirty="0" smtClean="0">
                <a:solidFill>
                  <a:schemeClr val="bg1"/>
                </a:solidFill>
              </a:rPr>
              <a:t>   a) Sonido de eventos.</a:t>
            </a:r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C" sz="3200" dirty="0" smtClean="0">
                <a:solidFill>
                  <a:schemeClr val="bg1"/>
                </a:solidFill>
              </a:rPr>
              <a:t>Es el sonido que se le agrego al momento en el que nuestro personaje colisiona contra alguna pared o enemigo en especifico y al saltar. </a:t>
            </a:r>
            <a:endParaRPr lang="es-EC" sz="3200" dirty="0">
              <a:solidFill>
                <a:schemeClr val="bg1"/>
              </a:solidFill>
            </a:endParaRPr>
          </a:p>
        </p:txBody>
      </p:sp>
      <p:pic>
        <p:nvPicPr>
          <p:cNvPr id="8" name="dow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95.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68049" y="987425"/>
            <a:ext cx="609600" cy="609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086" y="1597025"/>
            <a:ext cx="4987520" cy="37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8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51515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C" dirty="0" smtClean="0">
                <a:solidFill>
                  <a:schemeClr val="bg1"/>
                </a:solidFill>
              </a:rPr>
              <a:t>II. Prueba de sonidos</a:t>
            </a:r>
            <a:br>
              <a:rPr lang="es-EC" dirty="0" smtClean="0">
                <a:solidFill>
                  <a:schemeClr val="bg1"/>
                </a:solidFill>
              </a:rPr>
            </a:br>
            <a:r>
              <a:rPr lang="es-EC" dirty="0" smtClean="0">
                <a:solidFill>
                  <a:schemeClr val="bg1"/>
                </a:solidFill>
              </a:rPr>
              <a:t>   b) Sonido de fondo.</a:t>
            </a:r>
            <a:endParaRPr lang="es-EC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651" y="2439537"/>
            <a:ext cx="3932237" cy="1777621"/>
          </a:xfrm>
        </p:spPr>
        <p:txBody>
          <a:bodyPr>
            <a:noAutofit/>
          </a:bodyPr>
          <a:lstStyle/>
          <a:p>
            <a:r>
              <a:rPr lang="es-EC" sz="2400" dirty="0" smtClean="0">
                <a:solidFill>
                  <a:schemeClr val="bg1"/>
                </a:solidFill>
              </a:rPr>
              <a:t>Sonido que esta en constante reproducción dentro del desarrollo del juego, este fue implementado en formato WAV ya que es mucho mas compatible con el programa PYTHON.  </a:t>
            </a:r>
            <a:endParaRPr lang="es-EC" sz="2400" dirty="0">
              <a:solidFill>
                <a:schemeClr val="bg1"/>
              </a:solidFill>
            </a:endParaRPr>
          </a:p>
        </p:txBody>
      </p:sp>
      <p:pic>
        <p:nvPicPr>
          <p:cNvPr id="6" name="Overworld Theme - Super Mario Worl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1919.83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7771" y="5342530"/>
            <a:ext cx="609600" cy="609600"/>
          </a:xfrm>
          <a:prstGeom prst="rect">
            <a:avLst/>
          </a:prstGeom>
        </p:spPr>
      </p:pic>
      <p:pic>
        <p:nvPicPr>
          <p:cNvPr id="6148" name="Picture 4" descr="Resultado de imagen para gif de mario bros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622376"/>
            <a:ext cx="7374783" cy="341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3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</TotalTime>
  <Words>484</Words>
  <Application>Microsoft Office PowerPoint</Application>
  <PresentationFormat>Panorámica</PresentationFormat>
  <Paragraphs>120</Paragraphs>
  <Slides>14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Tema de Office</vt:lpstr>
      <vt:lpstr>    en Python </vt:lpstr>
      <vt:lpstr>CRONOGRAMA DE ACTIVIDADES</vt:lpstr>
      <vt:lpstr>Organización</vt:lpstr>
      <vt:lpstr>Programas utilizados </vt:lpstr>
      <vt:lpstr>Interfaz y Movimiento a) Animación de objetos </vt:lpstr>
      <vt:lpstr>Interfaz y Movimiento b) Fondo</vt:lpstr>
      <vt:lpstr>Interfaz y Movimiento c) Detección de colisiones </vt:lpstr>
      <vt:lpstr>II. Prueba de sonidos    a) Sonido de eventos.</vt:lpstr>
      <vt:lpstr>II. Prueba de sonidos    b) Sonido de fondo.</vt:lpstr>
      <vt:lpstr>III. Tiempo </vt:lpstr>
      <vt:lpstr>III. Puntaje </vt:lpstr>
      <vt:lpstr>Problemas Encontrados </vt:lpstr>
      <vt:lpstr>Referencias 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JUEGO ARCADE</dc:title>
  <dc:creator>Diana Estefanía</dc:creator>
  <cp:lastModifiedBy>Valeria Toledo</cp:lastModifiedBy>
  <cp:revision>49</cp:revision>
  <dcterms:created xsi:type="dcterms:W3CDTF">2017-01-11T02:01:55Z</dcterms:created>
  <dcterms:modified xsi:type="dcterms:W3CDTF">2017-02-15T16:21:21Z</dcterms:modified>
</cp:coreProperties>
</file>